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9" r:id="rId9"/>
    <p:sldId id="262" r:id="rId10"/>
    <p:sldId id="271" r:id="rId11"/>
    <p:sldId id="270" r:id="rId12"/>
  </p:sldIdLst>
  <p:sldSz cx="12192000" cy="6858000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NanumSquare" panose="020B0600000101010101" pitchFamily="34" charset="-127"/>
      <p:regular r:id="rId16"/>
    </p:embeddedFont>
    <p:embeddedFont>
      <p:font typeface="NanumSquare Bold" panose="020B0600000101010101" pitchFamily="34" charset="-127"/>
      <p:bold r:id="rId17"/>
    </p:embeddedFont>
    <p:embeddedFont>
      <p:font typeface="NanumSquare ExtraBold" panose="020B0600000101010101" pitchFamily="34" charset="-127"/>
      <p:bold r:id="rId18"/>
    </p:embeddedFont>
    <p:embeddedFont>
      <p:font typeface="NanumSquare Neo OTF Regular" pitchFamily="2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1"/>
    <p:restoredTop sz="83521"/>
  </p:normalViewPr>
  <p:slideViewPr>
    <p:cSldViewPr snapToGrid="0">
      <p:cViewPr varScale="1">
        <p:scale>
          <a:sx n="102" d="100"/>
          <a:sy n="102" d="100"/>
        </p:scale>
        <p:origin x="1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3.gif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C8B00-D9E9-AC43-83BD-E7B970C3E4C0}" type="datetimeFigureOut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BCB533-90CB-884C-94C5-50CD18D4A8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172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안녕하세요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캡스톤</a:t>
            </a:r>
            <a:r>
              <a:rPr kumimoji="1" lang="ko-KR" altLang="en-US" dirty="0"/>
              <a:t> 디자인 아이디어 발표를 시작할 </a:t>
            </a:r>
            <a:r>
              <a:rPr kumimoji="1" lang="en-US" altLang="ko-KR" dirty="0"/>
              <a:t>A#</a:t>
            </a:r>
            <a:r>
              <a:rPr kumimoji="1" lang="ko-KR" altLang="en-US" dirty="0"/>
              <a:t> 팀장 </a:t>
            </a:r>
            <a:r>
              <a:rPr kumimoji="1" lang="ko-KR" altLang="en-US" dirty="0" err="1"/>
              <a:t>이효림입니다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r>
              <a:rPr kumimoji="1" lang="ko-KR" altLang="en-US" dirty="0"/>
              <a:t>시작하기에 앞서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혹시 </a:t>
            </a:r>
            <a:r>
              <a:rPr kumimoji="1" lang="ko-KR" altLang="en-US" dirty="0" err="1"/>
              <a:t>유모차같은</a:t>
            </a:r>
            <a:r>
              <a:rPr kumimoji="1" lang="ko-KR" altLang="en-US" dirty="0"/>
              <a:t> 보행기를 끌고 다니시는 어르신을 길거리에서 본 경험이 있으신 분 계시나요</a:t>
            </a:r>
            <a:r>
              <a:rPr kumimoji="1" lang="en-US" altLang="ko-KR" dirty="0"/>
              <a:t>?</a:t>
            </a:r>
            <a:r>
              <a:rPr kumimoji="1" lang="ko-KR" altLang="en-US" dirty="0"/>
              <a:t> 저희는 어르신들이 보다 편하게 다니실 수 있도록 어르신과 함께 걷는 보행기인 </a:t>
            </a:r>
            <a:r>
              <a:rPr kumimoji="1" lang="ko-KR" altLang="en-US" dirty="0" err="1"/>
              <a:t>실버카를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만들고자합니다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1362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63500" algn="just" latinLnBrk="1"/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지금까지 저희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A#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팀이 제안하는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실버카에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대해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설명드렸습니다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저희는 어르신들의 이동을 더욱 편리하게 하고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신체적 부담을 최소화하는 보행기를 만들기 위해 노력하고 있습니다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실버카는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어르신들의 걸음에 맞춰 함께 움직이고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경사로에서도 안전하게 사용할 수 있는 다양한 기능을 제공하는 것이 목표입니다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자이로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센서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압력 센서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비전 시스템 등 첨단 기술을 적용해 어르신들의 안전한 보행을 돕고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보다 자유로운 이동을 가능하게 하고자 합니다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algn="just" latinLnBrk="1"/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indent="63500" algn="just" latinLnBrk="1"/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끝으로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저희 아이디어에 귀 기울여 주셔서 감사드리며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앞으로도 어르신들의 편리한 일상과 이동을 위한 연구를 지속하고 싶습니다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감사합니다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80199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 아이디어를 생각하게 된 저희만의 스토리를</a:t>
            </a:r>
            <a:r>
              <a:rPr kumimoji="1" lang="en-US" altLang="ko-KR" dirty="0"/>
              <a:t> </a:t>
            </a:r>
            <a:r>
              <a:rPr kumimoji="1" lang="ko-KR" altLang="en-US" dirty="0"/>
              <a:t>들려드리고자 합니다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r>
              <a:rPr kumimoji="1" lang="ko-KR" altLang="en-US" dirty="0"/>
              <a:t>저희 팀원</a:t>
            </a:r>
            <a:r>
              <a:rPr kumimoji="1" lang="en-US" altLang="ko-KR" dirty="0"/>
              <a:t>,</a:t>
            </a:r>
            <a:r>
              <a:rPr kumimoji="1" lang="ko-KR" altLang="en-US" dirty="0"/>
              <a:t> 소윤님은 어렸을 때부터 홍성 오일장에 자주 갔습니다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대학 입학 이후에도 본가에 갈 때마다 오일장에 방문했습니다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그곳에서 어르신들이 유모차처럼 생긴 보행기에서 짐을 나르면서 체력적인 부담을 느끼는 모습을 자주 보았습니다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또한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소윤님이 자주 갔던 홍성 </a:t>
            </a:r>
            <a:r>
              <a:rPr kumimoji="1" lang="ko-KR" altLang="en-US" dirty="0" err="1"/>
              <a:t>소향리</a:t>
            </a:r>
            <a:r>
              <a:rPr kumimoji="1" lang="ko-KR" altLang="en-US" dirty="0"/>
              <a:t> 마을회관의 행사에서도 어르신들이 보행기를 사용하며 힘겹게 움직이는 모습이 자주 </a:t>
            </a:r>
            <a:r>
              <a:rPr kumimoji="1" lang="ko-KR" altLang="en-US" dirty="0" err="1"/>
              <a:t>보였다고합니다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특히 경사진 길이나 울퉁불퉁한 바닥은 어르신들에게 더 큰 어려움으로 다가와 보였습니다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이러한 경험들은 소윤님께서 어르신들의 이동을 더 편하게 해드리고 싶은 생각을 하는 계기가 되었습니다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r>
              <a:rPr kumimoji="1" lang="ko-KR" altLang="en-US" dirty="0"/>
              <a:t> 그리고 소윤님 뿐만 아니라 </a:t>
            </a:r>
            <a:r>
              <a:rPr kumimoji="1" lang="ko-KR" altLang="en-US" dirty="0" err="1"/>
              <a:t>준범님과</a:t>
            </a:r>
            <a:r>
              <a:rPr kumimoji="1" lang="ko-KR" altLang="en-US" dirty="0"/>
              <a:t> 저희 할머니 두 분도 무릎 수술을 하셨는데요</a:t>
            </a:r>
            <a:r>
              <a:rPr kumimoji="1" lang="en-US" altLang="ko-KR" dirty="0"/>
              <a:t>,</a:t>
            </a:r>
            <a:r>
              <a:rPr kumimoji="1" lang="ko-KR" altLang="en-US" dirty="0"/>
              <a:t> 수술 후 회복하는 몇 </a:t>
            </a:r>
            <a:r>
              <a:rPr kumimoji="1" lang="ko-KR" altLang="en-US" dirty="0" err="1"/>
              <a:t>달동안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한 걸음 한 걸음 내딛는게 힘들다고 </a:t>
            </a:r>
            <a:r>
              <a:rPr kumimoji="1" lang="ko-KR" altLang="en-US" dirty="0" err="1"/>
              <a:t>하셨던게</a:t>
            </a:r>
            <a:r>
              <a:rPr kumimoji="1" lang="ko-KR" altLang="en-US" dirty="0"/>
              <a:t> 기억에 남습니다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r>
              <a:rPr kumimoji="1" lang="ko-KR" altLang="en-US" dirty="0"/>
              <a:t>저희 팀은 어르신들이 힘들게 이동하지 않고 힘을 최소화하는 것이</a:t>
            </a:r>
            <a:r>
              <a:rPr kumimoji="1" lang="en-US" altLang="ko-KR" dirty="0"/>
              <a:t>,</a:t>
            </a:r>
            <a:r>
              <a:rPr kumimoji="1" lang="ko-KR" altLang="en-US" dirty="0"/>
              <a:t> 보다 편리한  일상을 보낼 수 있도록 돕는 방안이라는 결론에 이르렀습니다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2289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저희는 실제로 어르신들이 보행기를 어떻게 </a:t>
            </a:r>
            <a:r>
              <a:rPr kumimoji="1" lang="ko-KR" altLang="en-US" dirty="0" err="1"/>
              <a:t>생각하실지</a:t>
            </a:r>
            <a:r>
              <a:rPr kumimoji="1" lang="ko-KR" altLang="en-US" dirty="0"/>
              <a:t> 궁금했습니다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그래서 마침 </a:t>
            </a:r>
            <a:r>
              <a:rPr kumimoji="1" lang="en-US" altLang="ko-KR" dirty="0"/>
              <a:t>9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6</a:t>
            </a:r>
            <a:r>
              <a:rPr kumimoji="1" lang="ko-KR" altLang="en-US" dirty="0"/>
              <a:t>일에 오일장이 열려서 홍성에 방문해서 여쭤보고 왔습니다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r>
              <a:rPr kumimoji="1" lang="ko-KR" altLang="en-US" dirty="0"/>
              <a:t> 다음은 보행기를 사용하시는 이유에 대한 영상입니다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br>
              <a:rPr kumimoji="1" lang="en-US" altLang="ko-KR" dirty="0"/>
            </a:br>
            <a:r>
              <a:rPr kumimoji="1" lang="ko-KR" altLang="en-US" dirty="0"/>
              <a:t>영상에서 보셨던 것처럼 보행기를 사용하는 주 이유는 허리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다리</a:t>
            </a:r>
            <a:r>
              <a:rPr kumimoji="1" lang="en-US" altLang="ko-KR" dirty="0"/>
              <a:t>,</a:t>
            </a:r>
            <a:r>
              <a:rPr kumimoji="1" lang="ko-KR" altLang="en-US" dirty="0"/>
              <a:t> 어깨가 아파서 혼자 걷기 힘들기 때문입니다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몇몇 분들은 보행기가 없으면 걷지 못하는 분들이 많으셨습니다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8474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다음은 시간관계상 영상에 담지 못한 인터뷰 내용입니다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먼저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보행기를 사용하시면서 불편하거나 개선됐으면 하는 부분을 여쭤봤습니다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간추린 </a:t>
            </a:r>
            <a:r>
              <a:rPr kumimoji="1" lang="en-US" altLang="ko-KR" dirty="0"/>
              <a:t>5</a:t>
            </a:r>
            <a:r>
              <a:rPr kumimoji="1" lang="ko-KR" altLang="en-US" dirty="0"/>
              <a:t>개의 답변 중 이 부분을 보시면</a:t>
            </a:r>
            <a:r>
              <a:rPr kumimoji="1" lang="en-US" altLang="ko-KR" dirty="0"/>
              <a:t>(</a:t>
            </a:r>
            <a:r>
              <a:rPr kumimoji="1" lang="ko-KR" altLang="en-US" dirty="0"/>
              <a:t>빨간색 글씨 나타남</a:t>
            </a:r>
            <a:r>
              <a:rPr kumimoji="1" lang="en-US" altLang="ko-KR" dirty="0"/>
              <a:t>)</a:t>
            </a:r>
            <a:r>
              <a:rPr kumimoji="1" lang="ko-KR" altLang="en-US" dirty="0"/>
              <a:t> 보행기에 힘을 제대로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올바르게 주기 힘들다는 것을 알 수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그래서 저희는 </a:t>
            </a:r>
            <a:r>
              <a:rPr kumimoji="1" lang="en-US" altLang="ko-KR" dirty="0"/>
              <a:t>(</a:t>
            </a:r>
            <a:r>
              <a:rPr kumimoji="1" lang="ko-KR" altLang="en-US" dirty="0"/>
              <a:t>그 다음 질문 보여주면서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만약에 어르신들의 걸음에 맞춰서 함께 움직이는 보행기가 있으면 어떨 것 </a:t>
            </a:r>
            <a:r>
              <a:rPr kumimoji="1" lang="ko-KR" altLang="en-US" dirty="0" err="1"/>
              <a:t>같은지</a:t>
            </a:r>
            <a:r>
              <a:rPr kumimoji="1" lang="ko-KR" altLang="en-US" dirty="0"/>
              <a:t> 여쭤봤습니다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해당 질문의 답변은 다음과 같이 긍정적이었습니다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7571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저희가 생각하는 가치는 나이에 상관없이 </a:t>
            </a:r>
            <a:r>
              <a:rPr kumimoji="1" lang="ko-KR" altLang="en-US" dirty="0" err="1"/>
              <a:t>원하는대로</a:t>
            </a:r>
            <a:r>
              <a:rPr kumimoji="1" lang="ko-KR" altLang="en-US" dirty="0"/>
              <a:t> 움직일 수 있도록 자유를 만드는 것이라 생각합니다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해당 가치를 실현하기 위해 저희는 </a:t>
            </a:r>
            <a:r>
              <a:rPr kumimoji="1" lang="ko-KR" altLang="en-US" dirty="0" err="1"/>
              <a:t>실버카라는</a:t>
            </a:r>
            <a:r>
              <a:rPr kumimoji="1" lang="ko-KR" altLang="en-US" dirty="0"/>
              <a:t> 작품을 만들 계획입니다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6750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실버카는</a:t>
            </a:r>
            <a:r>
              <a:rPr kumimoji="1" lang="ko-KR" altLang="en-US" dirty="0"/>
              <a:t> 사람이 걷는 속도에 맞춰 한 걸음 내딛을 때마다 함께 움직이는 보행기입니다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보행 보조기와 수납 물건의 무게에 따라 사용하는 힘을 최소화하고 오르막길과 내리막길을 인지하여 모터 힘을 조절합니다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또한 브레이크를 잡지 않아도 자동으로 제동 가능한 기능을 추가해서 경사로에서 발생할 수 있는 사고를 미연에 예방합니다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그리고 </a:t>
            </a:r>
            <a:r>
              <a:rPr kumimoji="1" lang="ko-KR" altLang="en-US" dirty="0" err="1"/>
              <a:t>실버카</a:t>
            </a:r>
            <a:r>
              <a:rPr kumimoji="1" lang="ko-KR" altLang="en-US" dirty="0"/>
              <a:t> 사용자들의 보다 나은 편의성을 위해 다음과 같은 추가 기능을 </a:t>
            </a:r>
            <a:r>
              <a:rPr kumimoji="1" lang="ko-KR" altLang="en-US" dirty="0" err="1"/>
              <a:t>생각중입니다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endParaRPr kumimoji="1" lang="en-US" altLang="ko-KR" dirty="0"/>
          </a:p>
          <a:p>
            <a:r>
              <a:rPr kumimoji="1" lang="ko-KR" altLang="en-US" dirty="0"/>
              <a:t>전동 휠체어와 같이 배터리와 모터를 사용하여 구동하는 것을 기본으로 하며</a:t>
            </a:r>
          </a:p>
          <a:p>
            <a:r>
              <a:rPr kumimoji="1" lang="ko-KR" altLang="en-US" dirty="0"/>
              <a:t>조이스틱과 같은 컨트롤러로 제어를 하는 것이 아닌 보행패턴과 손잡이의 압력 등의 데이터를 바탕으로 동작합니다</a:t>
            </a:r>
          </a:p>
          <a:p>
            <a:r>
              <a:rPr kumimoji="1" lang="ko-KR" altLang="en-US" dirty="0"/>
              <a:t>무거워서 힘을 줘서 </a:t>
            </a:r>
            <a:r>
              <a:rPr kumimoji="1" lang="ko-KR" altLang="en-US" dirty="0" err="1"/>
              <a:t>밀어야하는</a:t>
            </a:r>
            <a:r>
              <a:rPr kumimoji="1" lang="ko-KR" altLang="en-US" dirty="0"/>
              <a:t> 기존의 보행 보조기와 비교하여 손잡이로 몸을 지탱하면서 미는 힘은 덜 들기 때문에 기존 보행 보조기와 </a:t>
            </a:r>
            <a:r>
              <a:rPr kumimoji="1" lang="ko-KR" altLang="en-US" dirty="0" err="1"/>
              <a:t>비교하였을때</a:t>
            </a:r>
            <a:r>
              <a:rPr kumimoji="1" lang="ko-KR" altLang="en-US" dirty="0"/>
              <a:t> 보행 보조라는 역할에 더 적합합니다</a:t>
            </a:r>
          </a:p>
          <a:p>
            <a:r>
              <a:rPr kumimoji="1" lang="ko-KR" altLang="en-US" dirty="0"/>
              <a:t>또한 </a:t>
            </a:r>
            <a:r>
              <a:rPr kumimoji="1" lang="ko-KR" altLang="en-US" dirty="0" err="1"/>
              <a:t>자이로센서와</a:t>
            </a:r>
            <a:r>
              <a:rPr kumimoji="1" lang="ko-KR" altLang="en-US" dirty="0"/>
              <a:t> 같은 센서들을 사용해 경사를 파악하여 모터 힘을 최적화하거나 자동 제동을 통해 경사로에서 발생할 수 있는 사고를 미연에 방지하는 등의 기능을 갖추려고 합니다</a:t>
            </a:r>
          </a:p>
          <a:p>
            <a:endParaRPr kumimoji="1" lang="ko-KR" altLang="en-US" dirty="0"/>
          </a:p>
          <a:p>
            <a:r>
              <a:rPr kumimoji="1" lang="ko-KR" altLang="en-US" dirty="0"/>
              <a:t>그 외에도 영상 분석을 통한 보행 패턴 분석을 통해 이를 </a:t>
            </a:r>
            <a:r>
              <a:rPr kumimoji="1" lang="ko-KR" altLang="en-US" dirty="0" err="1"/>
              <a:t>데이터화하는</a:t>
            </a:r>
            <a:r>
              <a:rPr kumimoji="1" lang="ko-KR" altLang="en-US" dirty="0"/>
              <a:t> 기능과 낙상과 같은 사고 감지 기능을 구현하고자 합니다</a:t>
            </a:r>
          </a:p>
          <a:p>
            <a:r>
              <a:rPr kumimoji="1" lang="ko-KR" altLang="en-US" dirty="0"/>
              <a:t>추가로 손잡이의 높이와 같은 구조적인 문제도 함께 해결하고자 합니다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75825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앞에서 말씀 드린 기능 구현을 위해 </a:t>
            </a:r>
            <a:r>
              <a:rPr kumimoji="1" lang="ko-KR" altLang="en-US" dirty="0" err="1"/>
              <a:t>자이로</a:t>
            </a:r>
            <a:r>
              <a:rPr kumimoji="1" lang="ko-KR" altLang="en-US" dirty="0"/>
              <a:t> 센서와 손잡이 부착할 입력센서를 사용하며 </a:t>
            </a:r>
            <a:r>
              <a:rPr kumimoji="1" lang="ko-KR" altLang="en-US" dirty="0" err="1"/>
              <a:t>상단뷰로</a:t>
            </a:r>
            <a:r>
              <a:rPr kumimoji="1" lang="ko-KR" altLang="en-US" dirty="0"/>
              <a:t> 구성되는 비전시스템을 사용하여 보행 패턴을 분석하고자 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610698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 비전 시스템에는 </a:t>
            </a:r>
            <a:r>
              <a:rPr kumimoji="1" lang="ko-KR" altLang="en-US" dirty="0" err="1"/>
              <a:t>텐서플로우</a:t>
            </a:r>
            <a:r>
              <a:rPr kumimoji="1" lang="ko-KR" altLang="en-US" dirty="0"/>
              <a:t> 라이트나 </a:t>
            </a:r>
            <a:r>
              <a:rPr kumimoji="1" lang="en" altLang="ko-KR" dirty="0" err="1"/>
              <a:t>MobileNet</a:t>
            </a:r>
            <a:r>
              <a:rPr kumimoji="1" lang="ko-KR" altLang="en-US" dirty="0"/>
              <a:t>과 같은 </a:t>
            </a:r>
            <a:r>
              <a:rPr kumimoji="1" lang="ko-KR" altLang="en-US" dirty="0" err="1"/>
              <a:t>경량화된</a:t>
            </a:r>
            <a:r>
              <a:rPr kumimoji="1" lang="ko-KR" altLang="en-US" dirty="0"/>
              <a:t> 비전 모델과 </a:t>
            </a:r>
            <a:r>
              <a:rPr kumimoji="1" lang="en" altLang="ko-KR" dirty="0"/>
              <a:t>Edge TPU</a:t>
            </a:r>
            <a:r>
              <a:rPr kumimoji="1" lang="ko-KR" altLang="en-US" dirty="0"/>
              <a:t>와 같은 하드웨어를 통한 가속을 사용하고자 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67261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다음은 보행 패턴 분석이 가능하다는 연구결과입니다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CB533-90CB-884C-94C5-50CD18D4A817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9450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3B5B12-AEFA-C6C5-C1A9-13351CABE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690563-6183-A42B-F071-53F61011DA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A7CA9-9D24-0D10-B3B4-A6D40F0F3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D938E-C3C2-664B-AEB6-9FBBC9B156A1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9C0F6A-71D6-8F03-FA17-68F99CA50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A96EF6-C8F4-E56B-DDBD-740508D14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4560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E53938-71FE-2AE9-3F07-AE665BA1A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A17EA4-09FD-A567-BD32-257F69214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BFF342-B1F5-5B76-5703-989A12980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2168-9B56-824F-9081-4A4C637C4BE1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4F8B27-3BBF-CD45-2A3B-7E1BB7F79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354C21-9790-FB22-0991-323C5261E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40547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9A16FED-CCEA-E6E8-98BC-FC67E1B772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F0B419-3215-AD2E-8C79-185226D07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678559-8577-F31D-1D8E-308A8A6A9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D9D9B-1996-124E-A680-AA71599BFA01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9C86A5-BA57-1B44-6760-DAAE7D71B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AAD687-EB82-6FB0-8888-412719AAA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6041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2CDC21-7D08-B65A-84F1-CC95A292E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F0B81F-2726-FB03-B423-FA198C182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1CA03C-3CA7-D653-C43C-4E29A7B0C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DE274-D15B-E449-9B0B-76D09B691D31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16175B-D566-7CFF-63A0-18A9BCB5D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F609EF-1A91-8B8E-7361-F3B6A5291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3202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C2CC0F-41CD-AFC2-03DC-F3E496F30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E6B08C-5E88-6DE3-DA6A-11D378668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69DABB-83C6-8D39-A2ED-F462C75BC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BB90-41CE-5449-9826-5517FDA8CC82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6717D0-6F99-40CD-3723-A75C0B49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374999-8A74-F47E-2BA1-E0C6311FF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2348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65A70C-87F6-7A8D-F6DC-1C26579D0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B20196-6BAE-1082-F3F8-A14C9BEBAE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81EF4E-E2C1-B35D-64DD-D6F2D4AE6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BE90DE-806D-3CBD-F4F5-DC4244AC4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3A511-327C-6F40-8440-27ADD6FCAAC7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5CD62C-1418-5E7E-DE10-4FC75E3FB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6D35D3-AA09-84A0-02E8-8C6F94C66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50067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EC4C8-019D-AE24-2E30-44A41AC0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A160FD-B8D5-5AB2-0C23-42EB687BF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ED4CAE-B7A8-470E-93EF-4E008F95D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0EB23A8-6727-F12F-DECE-E8F1870486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197C68C-A5EA-28D4-B585-0C09FC7092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3034A02-4C93-2F1A-5694-65B44857F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2E97-BCFD-ED4E-A64B-9985571E3B9F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2105ED-344A-6FB0-D264-0A7BDC8F5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901EA2-5F60-8565-6A18-18F662114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0594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9D63ED-844F-F17E-C5BE-FB261680E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9AC482-B5BA-0B39-DB5F-016FA2996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E4ADC-EDDA-8542-BEA4-9CE1546C694E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2037E80-93ED-A22B-36DD-C6111FB3D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4F0203-D7B5-804B-C691-9947FEB9A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9631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D597F2-C6ED-09FE-416E-6125C983F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E92BA-0585-C345-8019-2F43D3002A86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5B03B41-AE91-A378-FAE7-938DBEAD9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B48E5F-08EE-C085-8F39-E5D18AD22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6693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70F35-2365-70C2-5D12-ABAED407F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A5360E-4D33-AE47-30A5-A6648F396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1F8FF6-4557-A147-826A-CC1E63AB6A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38D881-5397-E086-8C06-58F19F101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DE2D-F481-324C-91EF-0085BBE2F698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E44450-D3F9-A32E-8B04-8C9A00495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BB0543-7907-8C90-B69E-755F90CC6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71453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C35267-4540-5EE5-F6A4-A4D9B5B3F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3EEAA06-70DE-BB76-FCCF-61DEC2FEA1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95F14E-BF96-187C-7639-DF8E86AB84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6CAC12-4BAE-AC5A-0F22-09065A442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59B1-07DD-9045-B267-BADB9D52442E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492D14-7D0F-03D0-FAD5-3D0AB0DFE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A141F2-055F-9E82-14D2-864A5F447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986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723D051-7F6F-793B-E16F-2B62B709C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9FFB52-C06A-EA72-541B-54DEBA87F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32E096-C060-8CAB-8214-AF0945C096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56100-91CD-2D42-AA23-DEB27A0CA5E2}" type="datetime1">
              <a:rPr kumimoji="1" lang="ko-KR" altLang="en-US" smtClean="0"/>
              <a:t>2024. 9. 11.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4153E5-CCF5-FE61-8045-1D3F6F1097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84F92E-05DB-3077-3821-B6E55727A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A9D51-DEF8-8944-9C80-6797BB5E68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42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10" Type="http://schemas.openxmlformats.org/officeDocument/2006/relationships/image" Target="../media/image13.gif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iss.kr/link?id=T167518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46FBC6-B1F9-D74C-04A7-44A870BF0B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 err="1">
                <a:latin typeface="NanumSquare Neo OTF Regular" pitchFamily="2" charset="-127"/>
                <a:ea typeface="NanumSquare Neo OTF Regular" pitchFamily="2" charset="-127"/>
              </a:rPr>
              <a:t>캡스톤</a:t>
            </a:r>
            <a:r>
              <a:rPr kumimoji="1" lang="ko-KR" altLang="en-US" dirty="0">
                <a:latin typeface="NanumSquare Neo OTF Regular" pitchFamily="2" charset="-127"/>
                <a:ea typeface="NanumSquare Neo OTF Regular" pitchFamily="2" charset="-127"/>
              </a:rPr>
              <a:t> 디자인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8038D19-CD96-04F1-5941-925D5967B3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>
                <a:latin typeface="NanumSquare Neo OTF Regular" pitchFamily="2" charset="-127"/>
                <a:ea typeface="NanumSquare Neo OTF Regular" pitchFamily="2" charset="-127"/>
              </a:rPr>
              <a:t>A#</a:t>
            </a:r>
            <a:endParaRPr kumimoji="1" lang="en-US" altLang="ko-KR" sz="1600" dirty="0">
              <a:latin typeface="NanumSquare Neo OTF Regular" pitchFamily="2" charset="-127"/>
              <a:ea typeface="NanumSquare Neo OTF Regular" pitchFamily="2" charset="-127"/>
            </a:endParaRPr>
          </a:p>
          <a:p>
            <a:r>
              <a:rPr kumimoji="1" lang="en-US" altLang="ko-KR" sz="1600" dirty="0">
                <a:latin typeface="NanumSquare Neo OTF Regular" pitchFamily="2" charset="-127"/>
                <a:ea typeface="NanumSquare Neo OTF Regular" pitchFamily="2" charset="-127"/>
              </a:rPr>
              <a:t>2024.09.11</a:t>
            </a:r>
          </a:p>
          <a:p>
            <a:r>
              <a:rPr kumimoji="1" lang="ko-KR" altLang="en-US" sz="1600" dirty="0" err="1">
                <a:latin typeface="NanumSquare Neo OTF Regular" pitchFamily="2" charset="-127"/>
                <a:ea typeface="NanumSquare Neo OTF Regular" pitchFamily="2" charset="-127"/>
              </a:rPr>
              <a:t>김준범</a:t>
            </a:r>
            <a:r>
              <a:rPr kumimoji="1" lang="en-US" altLang="ko-KR" sz="1600" dirty="0">
                <a:latin typeface="NanumSquare Neo OTF Regular" pitchFamily="2" charset="-127"/>
                <a:ea typeface="NanumSquare Neo OTF Regular" pitchFamily="2" charset="-127"/>
              </a:rPr>
              <a:t>,</a:t>
            </a:r>
            <a:r>
              <a:rPr kumimoji="1" lang="ko-KR" altLang="en-US" sz="1600" dirty="0">
                <a:latin typeface="NanumSquare Neo OTF Regular" pitchFamily="2" charset="-127"/>
                <a:ea typeface="NanumSquare Neo OTF Regular" pitchFamily="2" charset="-127"/>
              </a:rPr>
              <a:t> 이진성</a:t>
            </a:r>
            <a:r>
              <a:rPr kumimoji="1" lang="en-US" altLang="ko-KR" sz="1600" dirty="0">
                <a:latin typeface="NanumSquare Neo OTF Regular" pitchFamily="2" charset="-127"/>
                <a:ea typeface="NanumSquare Neo OTF Regular" pitchFamily="2" charset="-127"/>
              </a:rPr>
              <a:t>,</a:t>
            </a:r>
            <a:r>
              <a:rPr kumimoji="1" lang="ko-KR" altLang="en-US" sz="1600" dirty="0"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kumimoji="1" lang="ko-KR" altLang="en-US" sz="1600" dirty="0" err="1">
                <a:latin typeface="NanumSquare Neo OTF Regular" pitchFamily="2" charset="-127"/>
                <a:ea typeface="NanumSquare Neo OTF Regular" pitchFamily="2" charset="-127"/>
              </a:rPr>
              <a:t>이효림</a:t>
            </a:r>
            <a:r>
              <a:rPr kumimoji="1" lang="en-US" altLang="ko-KR" sz="1600" dirty="0">
                <a:latin typeface="NanumSquare Neo OTF Regular" pitchFamily="2" charset="-127"/>
                <a:ea typeface="NanumSquare Neo OTF Regular" pitchFamily="2" charset="-127"/>
              </a:rPr>
              <a:t>,</a:t>
            </a:r>
            <a:r>
              <a:rPr kumimoji="1" lang="ko-KR" altLang="en-US" sz="1600" dirty="0"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kumimoji="1" lang="ko-KR" altLang="en-US" sz="1600" dirty="0" err="1">
                <a:latin typeface="NanumSquare Neo OTF Regular" pitchFamily="2" charset="-127"/>
                <a:ea typeface="NanumSquare Neo OTF Regular" pitchFamily="2" charset="-127"/>
              </a:rPr>
              <a:t>박소윤</a:t>
            </a:r>
            <a:endParaRPr kumimoji="1" lang="ko-KR" altLang="en-US" sz="1600" dirty="0">
              <a:latin typeface="NanumSquare Neo OTF Regular" pitchFamily="2" charset="-127"/>
              <a:ea typeface="NanumSquare Neo OTF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5151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D94EE6F-1D5A-2E69-694A-31248B07FCD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66803" y="917188"/>
            <a:ext cx="3600000" cy="216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45038B-4922-783E-A496-A19FD52EC967}"/>
              </a:ext>
            </a:extLst>
          </p:cNvPr>
          <p:cNvSpPr txBox="1"/>
          <p:nvPr/>
        </p:nvSpPr>
        <p:spPr>
          <a:xfrm>
            <a:off x="366803" y="194046"/>
            <a:ext cx="2744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Appendix. </a:t>
            </a:r>
            <a:r>
              <a:rPr kumimoji="1" lang="en-US" altLang="ko-KR" dirty="0" err="1"/>
              <a:t>ChatGPT</a:t>
            </a:r>
            <a:r>
              <a:rPr kumimoji="1" lang="en-US" altLang="ko-KR" dirty="0"/>
              <a:t> </a:t>
            </a:r>
            <a:r>
              <a:rPr kumimoji="1" lang="ko-KR" altLang="en-US" dirty="0"/>
              <a:t>활용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8A7CA8D-39FA-D918-6C0A-FA18AE37846C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66803" y="3429000"/>
            <a:ext cx="3600000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8449346-0174-E5ED-B0E7-E23BCA3E6769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296000" y="917188"/>
            <a:ext cx="3600000" cy="216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C2AC2E-6E3A-8777-D442-22AFC8D6A1EB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296000" y="3429000"/>
            <a:ext cx="3600000" cy="216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DDC2EA3-C93D-390D-70F8-DC75C774D423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896000" y="917188"/>
            <a:ext cx="3600000" cy="216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F1948EE-6EA2-CD0D-A754-1B837CCAFC00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7896000" y="3429000"/>
            <a:ext cx="3600000" cy="2160000"/>
          </a:xfrm>
          <a:prstGeom prst="rect">
            <a:avLst/>
          </a:prstGeom>
        </p:spPr>
      </p:pic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E13C8979-E026-9408-F549-F8EDC0D60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70378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9FB572-53D2-8FE6-4342-29E08E12A1C7}"/>
              </a:ext>
            </a:extLst>
          </p:cNvPr>
          <p:cNvSpPr txBox="1"/>
          <p:nvPr/>
        </p:nvSpPr>
        <p:spPr>
          <a:xfrm>
            <a:off x="4512874" y="2936533"/>
            <a:ext cx="3571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감사합니다</a:t>
            </a:r>
            <a:r>
              <a:rPr kumimoji="1" lang="en-US" altLang="ko-KR" sz="54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.</a:t>
            </a:r>
            <a:endParaRPr kumimoji="1" lang="ko-KR" altLang="en-US" sz="54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710CBB4-64E6-39E2-1E5A-ED6330B0B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4381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2018E1B-E0B9-4440-AFF3-4112E50A2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림 11" descr="사람, 의류, 유모차, 교통이(가) 표시된 사진&#10;&#10;자동 생성된 설명">
            <a:extLst>
              <a:ext uri="{FF2B5EF4-FFF2-40B4-BE49-F238E27FC236}">
                <a16:creationId xmlns:a16="http://schemas.microsoft.com/office/drawing/2014/main" id="{A35201F9-945B-CFC6-C7C2-A45650CFD1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655" b="30020"/>
          <a:stretch/>
        </p:blipFill>
        <p:spPr>
          <a:xfrm>
            <a:off x="184558" y="2962911"/>
            <a:ext cx="2255462" cy="3155238"/>
          </a:xfrm>
          <a:prstGeom prst="rect">
            <a:avLst/>
          </a:prstGeom>
        </p:spPr>
      </p:pic>
      <p:pic>
        <p:nvPicPr>
          <p:cNvPr id="11" name="그림 10" descr="사람, 의류, 신발류, 바퀴이(가) 표시된 사진&#10;&#10;자동 생성된 설명">
            <a:extLst>
              <a:ext uri="{FF2B5EF4-FFF2-40B4-BE49-F238E27FC236}">
                <a16:creationId xmlns:a16="http://schemas.microsoft.com/office/drawing/2014/main" id="{AA5AE938-EEC9-299C-26C4-7319E4CF2F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1" b="2423"/>
          <a:stretch/>
        </p:blipFill>
        <p:spPr>
          <a:xfrm>
            <a:off x="2575696" y="2962911"/>
            <a:ext cx="2255462" cy="3155238"/>
          </a:xfrm>
          <a:prstGeom prst="rect">
            <a:avLst/>
          </a:prstGeom>
        </p:spPr>
      </p:pic>
      <p:pic>
        <p:nvPicPr>
          <p:cNvPr id="9" name="그림 8" descr="의류, 사람, 바퀴, 신발류이(가) 표시된 사진&#10;&#10;자동 생성된 설명">
            <a:extLst>
              <a:ext uri="{FF2B5EF4-FFF2-40B4-BE49-F238E27FC236}">
                <a16:creationId xmlns:a16="http://schemas.microsoft.com/office/drawing/2014/main" id="{1C6DE00C-9B28-4F76-7D37-6965B5C9169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3623"/>
          <a:stretch/>
        </p:blipFill>
        <p:spPr>
          <a:xfrm>
            <a:off x="4966833" y="2962911"/>
            <a:ext cx="2255462" cy="3155238"/>
          </a:xfrm>
          <a:prstGeom prst="rect">
            <a:avLst/>
          </a:prstGeom>
        </p:spPr>
      </p:pic>
      <p:pic>
        <p:nvPicPr>
          <p:cNvPr id="10" name="그림 9" descr="의류, 야외, 사람, 건물이(가) 표시된 사진&#10;&#10;자동 생성된 설명">
            <a:extLst>
              <a:ext uri="{FF2B5EF4-FFF2-40B4-BE49-F238E27FC236}">
                <a16:creationId xmlns:a16="http://schemas.microsoft.com/office/drawing/2014/main" id="{407BC1CB-A851-2CD5-303C-638D2DECB26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5902" r="-1" b="-1"/>
          <a:stretch/>
        </p:blipFill>
        <p:spPr>
          <a:xfrm>
            <a:off x="7357971" y="2962911"/>
            <a:ext cx="2255462" cy="3155238"/>
          </a:xfrm>
          <a:prstGeom prst="rect">
            <a:avLst/>
          </a:prstGeom>
        </p:spPr>
      </p:pic>
      <p:pic>
        <p:nvPicPr>
          <p:cNvPr id="6" name="그림 5" descr="야외, 하늘, 건물, 도로이(가) 표시된 사진&#10;&#10;자동 생성된 설명">
            <a:extLst>
              <a:ext uri="{FF2B5EF4-FFF2-40B4-BE49-F238E27FC236}">
                <a16:creationId xmlns:a16="http://schemas.microsoft.com/office/drawing/2014/main" id="{0B3D5A55-1205-579A-B28D-EA5A129BD61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689" r="-1" b="-1"/>
          <a:stretch/>
        </p:blipFill>
        <p:spPr>
          <a:xfrm>
            <a:off x="9749109" y="2962911"/>
            <a:ext cx="2255462" cy="31552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F31990B-20EC-C9FE-7FD1-02F8EC95D3FE}"/>
              </a:ext>
            </a:extLst>
          </p:cNvPr>
          <p:cNvSpPr txBox="1"/>
          <p:nvPr/>
        </p:nvSpPr>
        <p:spPr>
          <a:xfrm>
            <a:off x="373658" y="191155"/>
            <a:ext cx="323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문제인식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홍성 시장과 마을회관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306A01-65DD-4ECE-E2E1-2FE1E8DAAFF4}"/>
              </a:ext>
            </a:extLst>
          </p:cNvPr>
          <p:cNvSpPr txBox="1"/>
          <p:nvPr/>
        </p:nvSpPr>
        <p:spPr>
          <a:xfrm>
            <a:off x="1828800" y="10933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71F248-0D0F-DA47-2B99-43BEFF5CBF73}"/>
              </a:ext>
            </a:extLst>
          </p:cNvPr>
          <p:cNvSpPr txBox="1"/>
          <p:nvPr/>
        </p:nvSpPr>
        <p:spPr>
          <a:xfrm>
            <a:off x="2440020" y="1374056"/>
            <a:ext cx="8002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‘</a:t>
            </a:r>
            <a:r>
              <a:rPr kumimoji="1" lang="ko-KR" altLang="en-US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 어르신들의 보행기 이용을 더 편하게 해드리고 싶다</a:t>
            </a:r>
            <a:r>
              <a:rPr kumimoji="1" lang="en-US" altLang="ko-KR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r>
              <a:rPr kumimoji="1" lang="ko-KR" altLang="en-US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‘</a:t>
            </a:r>
            <a:endParaRPr kumimoji="1" lang="ko-KR" altLang="en-US" sz="28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546CF7-2ACC-0173-7764-D48432DDD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8322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A32C2C-63A9-D555-7069-800DCE12EF23}"/>
              </a:ext>
            </a:extLst>
          </p:cNvPr>
          <p:cNvSpPr txBox="1"/>
          <p:nvPr/>
        </p:nvSpPr>
        <p:spPr>
          <a:xfrm>
            <a:off x="346927" y="194046"/>
            <a:ext cx="2058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문제인식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인터뷰</a:t>
            </a:r>
          </a:p>
        </p:txBody>
      </p:sp>
      <p:pic>
        <p:nvPicPr>
          <p:cNvPr id="7" name="캡디_홍성">
            <a:hlinkClick r:id="" action="ppaction://media"/>
            <a:extLst>
              <a:ext uri="{FF2B5EF4-FFF2-40B4-BE49-F238E27FC236}">
                <a16:creationId xmlns:a16="http://schemas.microsoft.com/office/drawing/2014/main" id="{8391D814-F3A8-2325-950A-68F5ACE8C4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83256"/>
            <a:ext cx="12192000" cy="6526289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2B7E32D-5838-01C9-2E9C-872273E41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176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9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A32C2C-63A9-D555-7069-800DCE12EF23}"/>
              </a:ext>
            </a:extLst>
          </p:cNvPr>
          <p:cNvSpPr txBox="1"/>
          <p:nvPr/>
        </p:nvSpPr>
        <p:spPr>
          <a:xfrm>
            <a:off x="366802" y="194046"/>
            <a:ext cx="2058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문제인식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인터뷰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FE8B47-FF1A-14FE-0AFF-206C5DB8D339}"/>
              </a:ext>
            </a:extLst>
          </p:cNvPr>
          <p:cNvSpPr txBox="1"/>
          <p:nvPr/>
        </p:nvSpPr>
        <p:spPr>
          <a:xfrm>
            <a:off x="2544417" y="10933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A70E84-6FD0-5EA0-48A1-EFDFC33AE79A}"/>
              </a:ext>
            </a:extLst>
          </p:cNvPr>
          <p:cNvSpPr txBox="1"/>
          <p:nvPr/>
        </p:nvSpPr>
        <p:spPr>
          <a:xfrm>
            <a:off x="377687" y="908638"/>
            <a:ext cx="786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accent1"/>
                </a:solidFill>
              </a:rPr>
              <a:t>Q</a:t>
            </a:r>
            <a:r>
              <a:rPr kumimoji="1" lang="ko-KR" altLang="en-US" dirty="0">
                <a:solidFill>
                  <a:schemeClr val="accent1"/>
                </a:solidFill>
              </a:rPr>
              <a:t> </a:t>
            </a:r>
            <a:r>
              <a:rPr kumimoji="1" lang="en-US" altLang="ko-KR" dirty="0">
                <a:solidFill>
                  <a:schemeClr val="accent1"/>
                </a:solidFill>
              </a:rPr>
              <a:t>.</a:t>
            </a:r>
            <a:r>
              <a:rPr kumimoji="1" lang="ko-KR" altLang="en-US" dirty="0">
                <a:solidFill>
                  <a:schemeClr val="accent1"/>
                </a:solidFill>
              </a:rPr>
              <a:t> 보행기를 사용하면서 불편하거나 개선됐으면 하는 부분이 </a:t>
            </a:r>
            <a:r>
              <a:rPr kumimoji="1" lang="ko-KR" altLang="en-US" dirty="0" err="1">
                <a:solidFill>
                  <a:schemeClr val="accent1"/>
                </a:solidFill>
              </a:rPr>
              <a:t>있으신가요</a:t>
            </a:r>
            <a:r>
              <a:rPr kumimoji="1" lang="en-US" altLang="ko-KR" dirty="0">
                <a:solidFill>
                  <a:schemeClr val="accent1"/>
                </a:solidFill>
              </a:rPr>
              <a:t>?</a:t>
            </a:r>
            <a:endParaRPr kumimoji="1" lang="ko-KR" altLang="en-US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6E1DA1-71EA-0422-B851-B3BBD68368B9}"/>
              </a:ext>
            </a:extLst>
          </p:cNvPr>
          <p:cNvSpPr txBox="1"/>
          <p:nvPr/>
        </p:nvSpPr>
        <p:spPr>
          <a:xfrm>
            <a:off x="357809" y="1623230"/>
            <a:ext cx="835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A1. </a:t>
            </a:r>
            <a:r>
              <a:rPr lang="ko-KR" altLang="en-US" dirty="0">
                <a:solidFill>
                  <a:sysClr val="windowText" lastClr="000000"/>
                </a:solidFill>
              </a:rPr>
              <a:t>크기가 작지 않으니 사람이 </a:t>
            </a:r>
            <a:r>
              <a:rPr lang="ko-KR" altLang="en-US" dirty="0" err="1">
                <a:solidFill>
                  <a:sysClr val="windowText" lastClr="000000"/>
                </a:solidFill>
              </a:rPr>
              <a:t>다칠까봐</a:t>
            </a:r>
            <a:r>
              <a:rPr lang="ko-KR" altLang="en-US" dirty="0">
                <a:solidFill>
                  <a:sysClr val="windowText" lastClr="000000"/>
                </a:solidFill>
              </a:rPr>
              <a:t> 걱정되고 계속 </a:t>
            </a:r>
            <a:r>
              <a:rPr lang="ko-KR" altLang="en-US" dirty="0" err="1">
                <a:solidFill>
                  <a:sysClr val="windowText" lastClr="000000"/>
                </a:solidFill>
              </a:rPr>
              <a:t>신경써야</a:t>
            </a:r>
            <a:r>
              <a:rPr lang="ko-KR" altLang="en-US" dirty="0">
                <a:solidFill>
                  <a:sysClr val="windowText" lastClr="000000"/>
                </a:solidFill>
              </a:rPr>
              <a:t> 해서 어렵다</a:t>
            </a:r>
            <a:r>
              <a:rPr lang="en-US" altLang="ko-KR" dirty="0">
                <a:solidFill>
                  <a:sysClr val="windowText" lastClr="000000"/>
                </a:solidFill>
              </a:rPr>
              <a:t>. 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575FC-8F41-33A2-323D-5ACB24E295F0}"/>
              </a:ext>
            </a:extLst>
          </p:cNvPr>
          <p:cNvSpPr txBox="1"/>
          <p:nvPr/>
        </p:nvSpPr>
        <p:spPr>
          <a:xfrm>
            <a:off x="336811" y="2337822"/>
            <a:ext cx="10004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A2. </a:t>
            </a:r>
            <a:r>
              <a:rPr kumimoji="1" lang="ko-KR" altLang="en-US" dirty="0"/>
              <a:t>보행기</a:t>
            </a:r>
            <a:r>
              <a:rPr lang="ko-KR" altLang="en-US" dirty="0"/>
              <a:t>에 힘을 주고 걸을 때 힘들다</a:t>
            </a:r>
            <a:r>
              <a:rPr lang="en-US" altLang="ko-KR" dirty="0"/>
              <a:t>.</a:t>
            </a:r>
            <a:r>
              <a:rPr lang="ko-KR" altLang="en-US" dirty="0"/>
              <a:t> 울퉁불퉁한 길에서도 잘 다닐 수 있으면 좋을 거 같다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DBBDC1-C36D-9459-24D4-3D0E0DAB8045}"/>
              </a:ext>
            </a:extLst>
          </p:cNvPr>
          <p:cNvSpPr txBox="1"/>
          <p:nvPr/>
        </p:nvSpPr>
        <p:spPr>
          <a:xfrm>
            <a:off x="356689" y="3064825"/>
            <a:ext cx="10564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A3. </a:t>
            </a:r>
            <a:r>
              <a:rPr lang="ko-KR" altLang="en-US" dirty="0"/>
              <a:t>바퀴 조절이 잘 안 돼서</a:t>
            </a:r>
            <a:r>
              <a:rPr lang="en-US" altLang="ko-KR" dirty="0"/>
              <a:t> </a:t>
            </a:r>
            <a:r>
              <a:rPr lang="ko-KR" altLang="en-US" dirty="0"/>
              <a:t>보행기가 옆으로 갈 때도 있다</a:t>
            </a:r>
            <a:r>
              <a:rPr lang="en-US" altLang="ko-KR" dirty="0"/>
              <a:t>.</a:t>
            </a:r>
            <a:r>
              <a:rPr lang="ko-KR" altLang="en-US" dirty="0"/>
              <a:t> 처음에는 어색해서 자주 넘어지기도 했다</a:t>
            </a:r>
            <a:r>
              <a:rPr lang="en-US" altLang="ko-KR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920FCE-C692-364A-F679-33BC67C68837}"/>
              </a:ext>
            </a:extLst>
          </p:cNvPr>
          <p:cNvSpPr txBox="1"/>
          <p:nvPr/>
        </p:nvSpPr>
        <p:spPr>
          <a:xfrm>
            <a:off x="357809" y="3781514"/>
            <a:ext cx="4750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A4. </a:t>
            </a:r>
            <a:r>
              <a:rPr kumimoji="1" lang="ko-KR" altLang="en-US" dirty="0"/>
              <a:t>손잡이 위치가 불편해서 허리가 굽는다</a:t>
            </a:r>
            <a:r>
              <a:rPr kumimoji="1" lang="en-US" altLang="ko-KR" dirty="0"/>
              <a:t>.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9003B1-B07C-6D2E-51D2-3D4120EC6B8F}"/>
              </a:ext>
            </a:extLst>
          </p:cNvPr>
          <p:cNvSpPr txBox="1"/>
          <p:nvPr/>
        </p:nvSpPr>
        <p:spPr>
          <a:xfrm>
            <a:off x="366147" y="4501476"/>
            <a:ext cx="5360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A5. </a:t>
            </a:r>
            <a:r>
              <a:rPr kumimoji="1" lang="ko-KR" altLang="en-US" dirty="0"/>
              <a:t>오르막길이나 내리막길에서 힘 주기가 어렵다</a:t>
            </a:r>
            <a:r>
              <a:rPr kumimoji="1" lang="en-US" altLang="ko-KR" dirty="0"/>
              <a:t>.</a:t>
            </a:r>
            <a:endParaRPr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4FC5A4-AF3A-64DB-21C9-03D638EE3C8B}"/>
              </a:ext>
            </a:extLst>
          </p:cNvPr>
          <p:cNvSpPr txBox="1"/>
          <p:nvPr/>
        </p:nvSpPr>
        <p:spPr>
          <a:xfrm>
            <a:off x="356689" y="5209132"/>
            <a:ext cx="9349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accent1"/>
                </a:solidFill>
              </a:rPr>
              <a:t>Q</a:t>
            </a:r>
            <a:r>
              <a:rPr kumimoji="1" lang="ko-KR" altLang="en-US" dirty="0">
                <a:solidFill>
                  <a:schemeClr val="accent1"/>
                </a:solidFill>
              </a:rPr>
              <a:t> </a:t>
            </a:r>
            <a:r>
              <a:rPr kumimoji="1" lang="en-US" altLang="ko-KR" dirty="0">
                <a:solidFill>
                  <a:schemeClr val="accent1"/>
                </a:solidFill>
              </a:rPr>
              <a:t>.</a:t>
            </a:r>
            <a:r>
              <a:rPr kumimoji="1" lang="ko-KR" altLang="en-US" dirty="0">
                <a:solidFill>
                  <a:schemeClr val="accent1"/>
                </a:solidFill>
              </a:rPr>
              <a:t> 만약에 어르신들의 걸음에 맞춰서 함께 움직이는 보행기가 있으면 어떨 것 </a:t>
            </a:r>
            <a:r>
              <a:rPr kumimoji="1" lang="ko-KR" altLang="en-US" dirty="0" err="1">
                <a:solidFill>
                  <a:schemeClr val="accent1"/>
                </a:solidFill>
              </a:rPr>
              <a:t>같으세요</a:t>
            </a:r>
            <a:r>
              <a:rPr kumimoji="1" lang="en-US" altLang="ko-KR" dirty="0">
                <a:solidFill>
                  <a:schemeClr val="accent1"/>
                </a:solidFill>
              </a:rPr>
              <a:t>?</a:t>
            </a:r>
            <a:endParaRPr kumimoji="1" lang="ko-KR" altLang="en-US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D06C16-C328-7475-A922-0964F663FA15}"/>
              </a:ext>
            </a:extLst>
          </p:cNvPr>
          <p:cNvSpPr txBox="1"/>
          <p:nvPr/>
        </p:nvSpPr>
        <p:spPr>
          <a:xfrm>
            <a:off x="357807" y="5605669"/>
            <a:ext cx="11430002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A. </a:t>
            </a:r>
            <a:r>
              <a:rPr kumimoji="1" lang="ko-KR" altLang="en-US" dirty="0"/>
              <a:t>좋지</a:t>
            </a:r>
            <a:r>
              <a:rPr kumimoji="1" lang="en-US" altLang="ko-KR" dirty="0"/>
              <a:t>~</a:t>
            </a:r>
            <a:r>
              <a:rPr kumimoji="1" lang="ko-KR" altLang="en-US" dirty="0"/>
              <a:t> 편할 것 같네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오르막길이나 내리막길을 버텨주면 좋을 것 같다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속도에 맞춰 움직이면 좋지만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나보다 먼저 가면 내가 지탱할 수 있는게 없어지니까 그건 안된다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B08BFAE-EE67-97DD-DF31-9936D2130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32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54C4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54C4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54C49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B78B43-17CD-A3BA-646E-480BB18D97E6}"/>
              </a:ext>
            </a:extLst>
          </p:cNvPr>
          <p:cNvSpPr txBox="1"/>
          <p:nvPr/>
        </p:nvSpPr>
        <p:spPr>
          <a:xfrm>
            <a:off x="366803" y="19404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작품 설명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96DE8F-D141-B6BF-D6DE-2EADB8F1ECD9}"/>
              </a:ext>
            </a:extLst>
          </p:cNvPr>
          <p:cNvSpPr txBox="1"/>
          <p:nvPr/>
        </p:nvSpPr>
        <p:spPr>
          <a:xfrm>
            <a:off x="4512874" y="556593"/>
            <a:ext cx="31662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2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실 </a:t>
            </a:r>
            <a:r>
              <a:rPr kumimoji="1" lang="ko-KR" altLang="en-US" sz="7200" b="1" dirty="0" err="1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버</a:t>
            </a:r>
            <a:r>
              <a:rPr kumimoji="1" lang="ko-KR" altLang="en-US" sz="72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카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20FA091-D7A3-8CD2-24D3-566C2598399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kumimoji="1" lang="en-US" altLang="ko-KR"/>
              <a:t>+</a:t>
            </a:r>
            <a:endParaRPr kumimoji="1" lang="ko-KR" altLang="en-US" dirty="0"/>
          </a:p>
        </p:txBody>
      </p:sp>
      <p:pic>
        <p:nvPicPr>
          <p:cNvPr id="9" name="Picture 2" descr="노인보행보조차 F218(진산)/실버카 : 롯데ON">
            <a:extLst>
              <a:ext uri="{FF2B5EF4-FFF2-40B4-BE49-F238E27FC236}">
                <a16:creationId xmlns:a16="http://schemas.microsoft.com/office/drawing/2014/main" id="{52DC3139-AC82-994C-A9BE-4CC83BA68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18289"/>
            <a:ext cx="4353910" cy="435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55349112-B72C-74D2-5A03-5B1DDD065F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9" t="12349" b="12349"/>
          <a:stretch/>
        </p:blipFill>
        <p:spPr bwMode="auto">
          <a:xfrm>
            <a:off x="7007226" y="1837725"/>
            <a:ext cx="4346574" cy="434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CB256B-941E-DE21-FC9F-0333EE8B7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23887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B78B43-17CD-A3BA-646E-480BB18D97E6}"/>
              </a:ext>
            </a:extLst>
          </p:cNvPr>
          <p:cNvSpPr txBox="1"/>
          <p:nvPr/>
        </p:nvSpPr>
        <p:spPr>
          <a:xfrm>
            <a:off x="366803" y="19404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작품 설명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96DE8F-D141-B6BF-D6DE-2EADB8F1ECD9}"/>
              </a:ext>
            </a:extLst>
          </p:cNvPr>
          <p:cNvSpPr txBox="1"/>
          <p:nvPr/>
        </p:nvSpPr>
        <p:spPr>
          <a:xfrm>
            <a:off x="4512874" y="556593"/>
            <a:ext cx="31662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2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실 </a:t>
            </a:r>
            <a:r>
              <a:rPr kumimoji="1" lang="ko-KR" altLang="en-US" sz="7200" b="1" dirty="0" err="1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버</a:t>
            </a:r>
            <a:r>
              <a:rPr kumimoji="1" lang="ko-KR" altLang="en-US" sz="72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A8B644-47A1-9F10-1C48-A1891736F39F}"/>
              </a:ext>
            </a:extLst>
          </p:cNvPr>
          <p:cNvSpPr txBox="1"/>
          <p:nvPr/>
        </p:nvSpPr>
        <p:spPr>
          <a:xfrm>
            <a:off x="1053549" y="2014473"/>
            <a:ext cx="8542681" cy="4622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[</a:t>
            </a:r>
            <a:r>
              <a:rPr kumimoji="1"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메인 기능</a:t>
            </a:r>
            <a:r>
              <a:rPr kumimoji="1"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rgbClr val="FF0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사람이 걷는 속도에 맞춰 한 걸음 내딛을 때마다 함께 움직이는 보행기</a:t>
            </a:r>
            <a:endParaRPr kumimoji="1" lang="en-US" altLang="ko-KR" b="1" dirty="0">
              <a:solidFill>
                <a:srgbClr val="FF0000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보행 보조기와 수납 물건의 무게에 따라 사용하는 힘을 최소화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오르막길과 내리막길을 인지하여 모터 힘을 조절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경사로에서 발생할 수 있는 사고를 미연에 예방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[</a:t>
            </a:r>
            <a:r>
              <a:rPr kumimoji="1"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추가 기능</a:t>
            </a:r>
            <a:r>
              <a:rPr kumimoji="1"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보폭 분석 후 이상 징후가 발견될 경우 사용자에게 알림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보폭 속도 및 걸음 습관 데이터 집계해서 시각화하기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손잡이 길이를 마음대로 정할 수 있도록 변경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브레이크 및 비상 정지 버튼 추가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낙상 사고 발생 시 감지하여 보호자나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119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에 자동 신고 기능 구현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BF89B1A2-3678-2C3B-5B7D-943CFDD5BC6D}"/>
              </a:ext>
            </a:extLst>
          </p:cNvPr>
          <p:cNvSpPr txBox="1">
            <a:spLocks/>
          </p:cNvSpPr>
          <p:nvPr/>
        </p:nvSpPr>
        <p:spPr>
          <a:xfrm>
            <a:off x="10063981" y="4001802"/>
            <a:ext cx="494891" cy="507521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kumimoji="1" lang="en-US" altLang="ko-KR" dirty="0"/>
              <a:t>+</a:t>
            </a:r>
            <a:endParaRPr kumimoji="1" lang="ko-KR" altLang="en-US" dirty="0"/>
          </a:p>
        </p:txBody>
      </p:sp>
      <p:pic>
        <p:nvPicPr>
          <p:cNvPr id="6" name="Picture 2" descr="노인보행보조차 F218(진산)/실버카 : 롯데ON">
            <a:extLst>
              <a:ext uri="{FF2B5EF4-FFF2-40B4-BE49-F238E27FC236}">
                <a16:creationId xmlns:a16="http://schemas.microsoft.com/office/drawing/2014/main" id="{9161423E-8BAD-21CF-996F-8ED86318E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8104" y="1756922"/>
            <a:ext cx="2335695" cy="2335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1A57DCDF-54FA-61B8-3B09-B863E27A05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9" t="12349" b="12349"/>
          <a:stretch/>
        </p:blipFill>
        <p:spPr bwMode="auto">
          <a:xfrm>
            <a:off x="9342524" y="4668350"/>
            <a:ext cx="1836350" cy="183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FFEBAFF-01CE-C138-B064-7B0483FBE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34413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57404B-116A-B702-B943-9DDB001C3AEF}"/>
              </a:ext>
            </a:extLst>
          </p:cNvPr>
          <p:cNvSpPr txBox="1"/>
          <p:nvPr/>
        </p:nvSpPr>
        <p:spPr>
          <a:xfrm>
            <a:off x="366803" y="19404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구현 방법</a:t>
            </a:r>
          </a:p>
        </p:txBody>
      </p:sp>
      <p:pic>
        <p:nvPicPr>
          <p:cNvPr id="3" name="Picture 2" descr="MPU-9250 아두이노 9축 자이로 센서 모듈 GY-9250 [SZH-EK037] : 센서">
            <a:extLst>
              <a:ext uri="{FF2B5EF4-FFF2-40B4-BE49-F238E27FC236}">
                <a16:creationId xmlns:a16="http://schemas.microsoft.com/office/drawing/2014/main" id="{3870F225-FDA9-698F-32B5-8D9B3B2EC3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06" t="20887" r="33584" b="13557"/>
          <a:stretch/>
        </p:blipFill>
        <p:spPr bwMode="auto">
          <a:xfrm>
            <a:off x="990221" y="1135613"/>
            <a:ext cx="2334283" cy="2264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압력 센서 - 사각형모양 (Force Sensitive Resistor - Square) - 가치창조기술">
            <a:extLst>
              <a:ext uri="{FF2B5EF4-FFF2-40B4-BE49-F238E27FC236}">
                <a16:creationId xmlns:a16="http://schemas.microsoft.com/office/drawing/2014/main" id="{7860ECDF-493B-D731-8E34-5FBA7956A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140" y="2237442"/>
            <a:ext cx="3134658" cy="3134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8BB4C570-2567-594D-B55A-4DF5CDB16F2D}"/>
              </a:ext>
            </a:extLst>
          </p:cNvPr>
          <p:cNvGrpSpPr/>
          <p:nvPr/>
        </p:nvGrpSpPr>
        <p:grpSpPr>
          <a:xfrm>
            <a:off x="7642778" y="859849"/>
            <a:ext cx="3687213" cy="2554862"/>
            <a:chOff x="4068417" y="1196241"/>
            <a:chExt cx="4055165" cy="3041374"/>
          </a:xfrm>
        </p:grpSpPr>
        <p:pic>
          <p:nvPicPr>
            <p:cNvPr id="6" name="그림 5" descr="사람, 사지, 발목, 신발이(가) 표시된 사진&#10;&#10;자동 생성된 설명">
              <a:extLst>
                <a:ext uri="{FF2B5EF4-FFF2-40B4-BE49-F238E27FC236}">
                  <a16:creationId xmlns:a16="http://schemas.microsoft.com/office/drawing/2014/main" id="{A713278C-F867-5E2D-B3AE-0E5D11031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0800000">
              <a:off x="4068417" y="1196241"/>
              <a:ext cx="4055165" cy="3041374"/>
            </a:xfrm>
            <a:prstGeom prst="rect">
              <a:avLst/>
            </a:prstGeom>
          </p:spPr>
        </p:pic>
        <p:sp>
          <p:nvSpPr>
            <p:cNvPr id="7" name="액자 6">
              <a:extLst>
                <a:ext uri="{FF2B5EF4-FFF2-40B4-BE49-F238E27FC236}">
                  <a16:creationId xmlns:a16="http://schemas.microsoft.com/office/drawing/2014/main" id="{D6455524-98BE-EE4F-E28C-BF2FB04C33A4}"/>
                </a:ext>
              </a:extLst>
            </p:cNvPr>
            <p:cNvSpPr/>
            <p:nvPr/>
          </p:nvSpPr>
          <p:spPr>
            <a:xfrm>
              <a:off x="5787025" y="2555310"/>
              <a:ext cx="789139" cy="1215024"/>
            </a:xfrm>
            <a:prstGeom prst="frame">
              <a:avLst>
                <a:gd name="adj1" fmla="val 5743"/>
              </a:avLst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액자 7">
              <a:extLst>
                <a:ext uri="{FF2B5EF4-FFF2-40B4-BE49-F238E27FC236}">
                  <a16:creationId xmlns:a16="http://schemas.microsoft.com/office/drawing/2014/main" id="{88DEE47F-45B7-2010-5CAE-C8C1663D0D6F}"/>
                </a:ext>
              </a:extLst>
            </p:cNvPr>
            <p:cNvSpPr/>
            <p:nvPr/>
          </p:nvSpPr>
          <p:spPr>
            <a:xfrm>
              <a:off x="5135671" y="1678488"/>
              <a:ext cx="651354" cy="1015476"/>
            </a:xfrm>
            <a:prstGeom prst="frame">
              <a:avLst>
                <a:gd name="adj1" fmla="val 5743"/>
              </a:avLst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366C15A-3668-546A-66DE-B6ADF0AB8187}"/>
                </a:ext>
              </a:extLst>
            </p:cNvPr>
            <p:cNvSpPr/>
            <p:nvPr/>
          </p:nvSpPr>
          <p:spPr>
            <a:xfrm>
              <a:off x="5799593" y="2441196"/>
              <a:ext cx="360000" cy="11411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5BE522E-822E-7E65-7E26-A8E787A85928}"/>
                </a:ext>
              </a:extLst>
            </p:cNvPr>
            <p:cNvSpPr/>
            <p:nvPr/>
          </p:nvSpPr>
          <p:spPr>
            <a:xfrm>
              <a:off x="5135671" y="1574488"/>
              <a:ext cx="360000" cy="11411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107752-6095-2AF7-91F3-7B362EB070E8}"/>
                </a:ext>
              </a:extLst>
            </p:cNvPr>
            <p:cNvSpPr txBox="1"/>
            <p:nvPr/>
          </p:nvSpPr>
          <p:spPr>
            <a:xfrm>
              <a:off x="5094103" y="1524518"/>
              <a:ext cx="37061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900" dirty="0">
                  <a:latin typeface="Times New Roman" panose="02020603050405020304" pitchFamily="18" charset="0"/>
                  <a:ea typeface="NanumSquare" panose="020B0600000101010101" pitchFamily="34" charset="-127"/>
                  <a:cs typeface="Times New Roman" panose="02020603050405020304" pitchFamily="18" charset="0"/>
                </a:rPr>
                <a:t>foot</a:t>
              </a:r>
              <a:endParaRPr kumimoji="1" lang="ko-KR" altLang="en-US" sz="900" dirty="0">
                <a:latin typeface="Times New Roman" panose="02020603050405020304" pitchFamily="18" charset="0"/>
                <a:ea typeface="NanumSquare" panose="020B0600000101010101" pitchFamily="34" charset="-127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99BC78-F87F-3CE4-41AA-2E3F5DF18F5C}"/>
                </a:ext>
              </a:extLst>
            </p:cNvPr>
            <p:cNvSpPr txBox="1"/>
            <p:nvPr/>
          </p:nvSpPr>
          <p:spPr>
            <a:xfrm>
              <a:off x="5753469" y="2399615"/>
              <a:ext cx="37061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900" dirty="0">
                  <a:latin typeface="Times New Roman" panose="02020603050405020304" pitchFamily="18" charset="0"/>
                  <a:ea typeface="NanumSquare" panose="020B0600000101010101" pitchFamily="34" charset="-127"/>
                  <a:cs typeface="Times New Roman" panose="02020603050405020304" pitchFamily="18" charset="0"/>
                </a:rPr>
                <a:t>foot</a:t>
              </a:r>
              <a:endParaRPr kumimoji="1" lang="ko-KR" altLang="en-US" sz="900" dirty="0">
                <a:latin typeface="Times New Roman" panose="02020603050405020304" pitchFamily="18" charset="0"/>
                <a:ea typeface="NanumSquare" panose="020B0600000101010101" pitchFamily="34" charset="-127"/>
                <a:cs typeface="Times New Roman" panose="02020603050405020304" pitchFamily="18" charset="0"/>
              </a:endParaRPr>
            </a:p>
          </p:txBody>
        </p:sp>
      </p:grpSp>
      <p:pic>
        <p:nvPicPr>
          <p:cNvPr id="13" name="Picture 4" descr="SC0023 | 라즈베리파이 주변기기 및 액세서리 | 라즈베리파이 | RASPBERRY-PI - 전자부품, 산업용부품 전문 - 레오콤">
            <a:extLst>
              <a:ext uri="{FF2B5EF4-FFF2-40B4-BE49-F238E27FC236}">
                <a16:creationId xmlns:a16="http://schemas.microsoft.com/office/drawing/2014/main" id="{8CEEC843-5A6D-9C0F-35DA-FB937AE0A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290" b="96721" l="9455" r="89455">
                        <a14:foregroundMark x1="16090" y1="93643" x2="33091" y2="75956"/>
                        <a14:foregroundMark x1="33091" y1="75956" x2="49091" y2="32787"/>
                        <a14:foregroundMark x1="49620" y1="72131" x2="50182" y2="72678"/>
                        <a14:foregroundMark x1="30545" y1="53552" x2="49620" y2="72131"/>
                        <a14:foregroundMark x1="50182" y1="72678" x2="60727" y2="67760"/>
                        <a14:foregroundMark x1="60727" y1="67760" x2="88364" y2="38798"/>
                        <a14:foregroundMark x1="88364" y1="38798" x2="78909" y2="28415"/>
                        <a14:foregroundMark x1="78909" y1="28415" x2="70182" y2="28962"/>
                        <a14:foregroundMark x1="10545" y1="90164" x2="10545" y2="90164"/>
                        <a14:foregroundMark x1="22545" y1="96721" x2="30182" y2="88525"/>
                        <a14:foregroundMark x1="33091" y1="48087" x2="45818" y2="30601"/>
                        <a14:foregroundMark x1="45091" y1="29508" x2="56364" y2="26230"/>
                        <a14:foregroundMark x1="56364" y1="26230" x2="56364" y2="26776"/>
                        <a14:foregroundMark x1="60861" y1="18033" x2="62182" y2="16393"/>
                        <a14:foregroundMark x1="53818" y1="26776" x2="60861" y2="18033"/>
                        <a14:foregroundMark x1="62182" y1="16393" x2="62182" y2="16393"/>
                        <a14:foregroundMark x1="53818" y1="75410" x2="62545" y2="67213"/>
                        <a14:foregroundMark x1="67636" y1="62295" x2="57818" y2="70492"/>
                        <a14:foregroundMark x1="57818" y1="70492" x2="57818" y2="70492"/>
                        <a14:foregroundMark x1="80727" y1="46448" x2="72364" y2="56284"/>
                        <a14:foregroundMark x1="72364" y1="56284" x2="72000" y2="56831"/>
                        <a14:foregroundMark x1="88000" y1="41530" x2="52727" y2="75410"/>
                        <a14:backgroundMark x1="9091" y1="96175" x2="11273" y2="99454"/>
                        <a14:backgroundMark x1="9091" y1="91257" x2="9091" y2="91257"/>
                        <a14:backgroundMark x1="26545" y1="99454" x2="26545" y2="99454"/>
                        <a14:backgroundMark x1="44727" y1="72131" x2="44727" y2="72131"/>
                        <a14:backgroundMark x1="52364" y1="78142" x2="52364" y2="78142"/>
                        <a14:backgroundMark x1="58909" y1="18033" x2="58909" y2="180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1980" y="3791758"/>
            <a:ext cx="2791000" cy="1857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4612C5C-22F3-9B74-E93E-1ED79E4899C4}"/>
              </a:ext>
            </a:extLst>
          </p:cNvPr>
          <p:cNvCxnSpPr>
            <a:cxnSpLocks/>
          </p:cNvCxnSpPr>
          <p:nvPr/>
        </p:nvCxnSpPr>
        <p:spPr>
          <a:xfrm flipV="1">
            <a:off x="8527480" y="3502076"/>
            <a:ext cx="0" cy="5269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Picture 2" descr="텍스트, 스크린샷, 의류이(가) 표시된 사진&#10;&#10;자동 생성된 설명">
            <a:extLst>
              <a:ext uri="{FF2B5EF4-FFF2-40B4-BE49-F238E27FC236}">
                <a16:creationId xmlns:a16="http://schemas.microsoft.com/office/drawing/2014/main" id="{B4B2948B-4F8F-EF06-DA45-88FD7FD684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47" t="34755" r="37926"/>
          <a:stretch/>
        </p:blipFill>
        <p:spPr bwMode="auto">
          <a:xfrm>
            <a:off x="5841331" y="859849"/>
            <a:ext cx="1686543" cy="2554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25F99E3-0994-4795-49FD-1568E2B14188}"/>
              </a:ext>
            </a:extLst>
          </p:cNvPr>
          <p:cNvSpPr txBox="1"/>
          <p:nvPr/>
        </p:nvSpPr>
        <p:spPr>
          <a:xfrm>
            <a:off x="345561" y="5950414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1.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자이로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센서를 통한 경사 및 가속도 측정</a:t>
            </a:r>
            <a:endParaRPr lang="ko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8321D6-D857-92B2-93FE-773285888BB1}"/>
              </a:ext>
            </a:extLst>
          </p:cNvPr>
          <p:cNvSpPr txBox="1"/>
          <p:nvPr/>
        </p:nvSpPr>
        <p:spPr>
          <a:xfrm>
            <a:off x="5372865" y="5938725"/>
            <a:ext cx="6979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2.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라즈베리 파이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5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rpicam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을 통한 보폭 영상데이터 수집 및 분석</a:t>
            </a:r>
            <a:endParaRPr lang="ko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8D03F1B5-2A07-CCC3-7BD1-1944FDDB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92940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57404B-116A-B702-B943-9DDB001C3AEF}"/>
              </a:ext>
            </a:extLst>
          </p:cNvPr>
          <p:cNvSpPr txBox="1"/>
          <p:nvPr/>
        </p:nvSpPr>
        <p:spPr>
          <a:xfrm>
            <a:off x="366803" y="194046"/>
            <a:ext cx="560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구현 방법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3.</a:t>
            </a:r>
            <a:r>
              <a:rPr kumimoji="1" lang="ko-KR" altLang="en-US" dirty="0"/>
              <a:t> 비전 시스템을 사용한 보행 건강 측정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E93E88-451B-FEEE-DA8B-0C7D5C2A5BB6}"/>
              </a:ext>
            </a:extLst>
          </p:cNvPr>
          <p:cNvSpPr txBox="1">
            <a:spLocks/>
          </p:cNvSpPr>
          <p:nvPr/>
        </p:nvSpPr>
        <p:spPr>
          <a:xfrm>
            <a:off x="366803" y="882649"/>
            <a:ext cx="10515600" cy="3693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TensorFlow Lite, Edge TPU, </a:t>
            </a:r>
            <a:r>
              <a:rPr kumimoji="1" lang="en-US" altLang="ko-KR" sz="18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MobileNet</a:t>
            </a:r>
            <a:r>
              <a:rPr kumimoji="1"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등을 이용한 경량 비전 시스템 설계</a:t>
            </a:r>
          </a:p>
        </p:txBody>
      </p:sp>
      <p:pic>
        <p:nvPicPr>
          <p:cNvPr id="4" name="Picture 2" descr="TensorFlow Lite">
            <a:extLst>
              <a:ext uri="{FF2B5EF4-FFF2-40B4-BE49-F238E27FC236}">
                <a16:creationId xmlns:a16="http://schemas.microsoft.com/office/drawing/2014/main" id="{61CB6F66-ED27-2058-E343-B7DA6F773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86" y="2041640"/>
            <a:ext cx="3810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Edge TPU Devices">
            <a:extLst>
              <a:ext uri="{FF2B5EF4-FFF2-40B4-BE49-F238E27FC236}">
                <a16:creationId xmlns:a16="http://schemas.microsoft.com/office/drawing/2014/main" id="{4C7AB48F-6FD6-6589-81B9-AA423270D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296" y="1763873"/>
            <a:ext cx="5730766" cy="2456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 descr="텍스트, 도표, 라인, 평면도이(가) 표시된 사진&#10;&#10;자동 생성된 설명">
            <a:extLst>
              <a:ext uri="{FF2B5EF4-FFF2-40B4-BE49-F238E27FC236}">
                <a16:creationId xmlns:a16="http://schemas.microsoft.com/office/drawing/2014/main" id="{6A6BFE5A-6FB5-3C64-22A9-0E90D989A2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5730" y="3942574"/>
            <a:ext cx="5597745" cy="2215337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F35AF1-296B-C290-2BDC-E108AF5CB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6566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A78780-3874-686A-0167-8164F2824F7C}"/>
              </a:ext>
            </a:extLst>
          </p:cNvPr>
          <p:cNvSpPr txBox="1"/>
          <p:nvPr/>
        </p:nvSpPr>
        <p:spPr>
          <a:xfrm>
            <a:off x="366803" y="194046"/>
            <a:ext cx="4996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Appendix. </a:t>
            </a:r>
            <a:r>
              <a:rPr kumimoji="1" lang="ko-KR" altLang="en-US" dirty="0"/>
              <a:t>관련 기사 및 논문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보행 패턴 분석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A6BCC0-9569-20ED-035E-5A834920AD50}"/>
              </a:ext>
            </a:extLst>
          </p:cNvPr>
          <p:cNvSpPr txBox="1"/>
          <p:nvPr/>
        </p:nvSpPr>
        <p:spPr>
          <a:xfrm>
            <a:off x="3478696" y="16697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1F00119-2F23-55D9-21A4-83AA0E137F9F}"/>
              </a:ext>
            </a:extLst>
          </p:cNvPr>
          <p:cNvSpPr txBox="1">
            <a:spLocks/>
          </p:cNvSpPr>
          <p:nvPr/>
        </p:nvSpPr>
        <p:spPr>
          <a:xfrm>
            <a:off x="338226" y="788847"/>
            <a:ext cx="11686759" cy="556750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60000"/>
              </a:lnSpc>
            </a:pPr>
            <a:r>
              <a:rPr lang="ko-KR" altLang="en-US" sz="1900" dirty="0">
                <a:latin typeface="NanumSquare" panose="020B0600000101010101" pitchFamily="34" charset="-127"/>
                <a:ea typeface="NanumSquare" panose="020B0600000101010101" pitchFamily="34" charset="-127"/>
              </a:rPr>
              <a:t>보행 분석을 해보았을 때</a:t>
            </a:r>
            <a:r>
              <a:rPr lang="en-US" altLang="ko-KR" sz="19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900" dirty="0">
                <a:latin typeface="NanumSquare" panose="020B0600000101010101" pitchFamily="34" charset="-127"/>
                <a:ea typeface="NanumSquare" panose="020B0600000101010101" pitchFamily="34" charset="-127"/>
              </a:rPr>
              <a:t>알츠하이머와 경도인지장애 환자</a:t>
            </a:r>
            <a:r>
              <a:rPr lang="en-US" altLang="ko-KR" sz="19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900" dirty="0">
                <a:latin typeface="NanumSquare" panose="020B0600000101010101" pitchFamily="34" charset="-127"/>
                <a:ea typeface="NanumSquare" panose="020B0600000101010101" pitchFamily="34" charset="-127"/>
              </a:rPr>
              <a:t>근감소증 환자의 보행 패턴이 있었다는 연구결과</a:t>
            </a:r>
            <a:endParaRPr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참고 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: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성연호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. (2023).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머신러닝을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통한 근감소증 노인의 동작패턴 분석 연구 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[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석사학위논문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서울대학교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]. 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  <a:hlinkClick r:id="rId3"/>
              </a:rPr>
              <a:t>https://www.riss.kr/link?id=T167518</a:t>
            </a:r>
            <a:endParaRPr lang="en-US" altLang="ko-KR" sz="1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김민혜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Audrey Clarissa,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신현우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박범준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정다운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백민석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김진욱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문경률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. (2023-11-15).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스마트 인솔을 활용한 노인의 인지 장애 및 치매에 대한 머신 러닝 기반 보행 분석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.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한국정밀공학회 학술발표대회 논문집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강원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endParaRPr lang="en-US" altLang="ko-KR" sz="18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70000"/>
              </a:lnSpc>
            </a:pP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2017</a:t>
            </a:r>
            <a:r>
              <a:rPr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년 낙상으로 인한 진료비는 </a:t>
            </a: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65 </a:t>
            </a:r>
            <a:r>
              <a:rPr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세 이상 노인 총 진료비의 </a:t>
            </a: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25%</a:t>
            </a:r>
            <a:r>
              <a:rPr lang="ko-KR" altLang="en-US" sz="18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넘는 </a:t>
            </a: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5</a:t>
            </a:r>
            <a:r>
              <a:rPr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조 </a:t>
            </a: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1,500</a:t>
            </a:r>
            <a:r>
              <a:rPr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억 원으로</a:t>
            </a: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높은 의료비 비중을 차지</a:t>
            </a:r>
            <a:endParaRPr lang="en-US" altLang="ko-KR" sz="18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낙상의 이유 </a:t>
            </a: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: </a:t>
            </a:r>
            <a:r>
              <a:rPr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노인들의 과도한 유모차 의존 </a:t>
            </a: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( </a:t>
            </a:r>
            <a:r>
              <a:rPr lang="ko-KR" altLang="en-US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뒤쪽에 몸을 지탱해서 무게중심이 뒤로 쏠려 유모차와 함께 넘어지게 됨</a:t>
            </a:r>
            <a:r>
              <a:rPr lang="en-US" altLang="ko-KR" sz="1800" dirty="0"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참고 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: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이승현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김보민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이원영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고민수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이응혁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(2013).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보행보조차의 위험사항 감지 방법에 대한 연구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.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한국재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활복지공학회 학술대회 논문집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113-116 –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하동민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이원영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홍석용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이응혁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(2012).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보행보조기 사용자의 안전예방을 위한 바닥감지 측정 방안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.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한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국재활복지공학회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학술대회 논문집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113-115 –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박민수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조승현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신선희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김유신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이승진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손승희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박수희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양영애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(2009).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보행보조차를 사용할 때와 유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모차를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보행보조도구로 사용할 때의 보행 안전성 비교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.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대한인간공학회 학술대회논문집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42-53 –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김민호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김재완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김상윤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박주영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박명석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김자룡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조상원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김해지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김남경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(2010).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유모차용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자동브레이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크 시스템 개발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. 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한국기계가공학회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춘추계학술대회</a:t>
            </a:r>
            <a:r>
              <a:rPr lang="ko-KR" altLang="en-US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논문집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123-124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 보행 보조 차량의 핸들 높이가 낮아질수록 상태 불안과 심박수가 지속적으로 증가하고 추락 효능은 지속적으로 함</a:t>
            </a:r>
            <a:endParaRPr lang="en-US" altLang="ko-KR" sz="1800" dirty="0">
              <a:solidFill>
                <a:srgbClr val="00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1800" dirty="0">
                <a:solidFill>
                  <a:srgbClr val="0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lang="ko-KR" altLang="en-US" sz="1800" dirty="0">
                <a:solidFill>
                  <a:srgbClr val="0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구조적 변형 필요</a:t>
            </a:r>
            <a:endParaRPr lang="en-US" altLang="ko-KR" sz="1800" dirty="0">
              <a:solidFill>
                <a:srgbClr val="00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1100" dirty="0">
                <a:solidFill>
                  <a:srgbClr val="0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참고 </a:t>
            </a:r>
            <a:r>
              <a:rPr lang="en-US" altLang="ko-KR" sz="1100" dirty="0">
                <a:solidFill>
                  <a:srgbClr val="0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 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Sung-Min Son, Sung-Won </a:t>
            </a:r>
            <a:r>
              <a:rPr lang="en-US" altLang="ko-KR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Kwag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. (2020). Changes in the Health Life of the Elderly Through the Handle Height of Walking Assistant Vehicle Article : Emphasizing on State Anxiety, Heart Rate and Fall Efficacy. </a:t>
            </a:r>
            <a:r>
              <a:rPr lang="ko-KR" altLang="en-US" sz="11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한국엔터테인먼트산업학회논문지</a:t>
            </a:r>
            <a:r>
              <a:rPr lang="en-US" altLang="ko-KR" sz="1100" dirty="0">
                <a:latin typeface="NanumSquare" panose="020B0600000101010101" pitchFamily="34" charset="-127"/>
                <a:ea typeface="NanumSquare" panose="020B0600000101010101" pitchFamily="34" charset="-127"/>
              </a:rPr>
              <a:t>, 14(7), 519-528, 10.21184/jkeia.2020.10.14.7.519</a:t>
            </a:r>
          </a:p>
          <a:p>
            <a:pPr marL="0" indent="0">
              <a:lnSpc>
                <a:spcPct val="170000"/>
              </a:lnSpc>
              <a:buNone/>
            </a:pPr>
            <a:endParaRPr lang="en-US" altLang="ko-KR" sz="1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indent="0">
              <a:lnSpc>
                <a:spcPct val="170000"/>
              </a:lnSpc>
              <a:buNone/>
            </a:pPr>
            <a:endParaRPr lang="ko-KR" altLang="en-US" sz="1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indent="0">
              <a:lnSpc>
                <a:spcPct val="170000"/>
              </a:lnSpc>
              <a:buNone/>
            </a:pPr>
            <a:endParaRPr lang="en-US" altLang="ko-KR" sz="1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indent="0">
              <a:lnSpc>
                <a:spcPct val="160000"/>
              </a:lnSpc>
              <a:buNone/>
            </a:pPr>
            <a:endParaRPr lang="en-US" altLang="ko-KR" sz="1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indent="0">
              <a:lnSpc>
                <a:spcPct val="160000"/>
              </a:lnSpc>
              <a:buNone/>
            </a:pPr>
            <a:endParaRPr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6F2D40-85F4-0EFD-0EAF-10B6784EB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9D51-DEF8-8944-9C80-6797BB5E68B0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3493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1032</TotalTime>
  <Words>1295</Words>
  <Application>Microsoft Macintosh PowerPoint</Application>
  <PresentationFormat>와이드스크린</PresentationFormat>
  <Paragraphs>99</Paragraphs>
  <Slides>11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Times New Roman</vt:lpstr>
      <vt:lpstr>NanumSquare Neo OTF Regular</vt:lpstr>
      <vt:lpstr>맑은 고딕</vt:lpstr>
      <vt:lpstr>NanumSquare Bold</vt:lpstr>
      <vt:lpstr>Arial</vt:lpstr>
      <vt:lpstr>NanumSquare ExtraBold</vt:lpstr>
      <vt:lpstr>NanumSquare</vt:lpstr>
      <vt:lpstr>Office 테마</vt:lpstr>
      <vt:lpstr>캡스톤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캡스톤 디자인</dc:title>
  <dc:creator>이효림/임베디드시스템공학과</dc:creator>
  <cp:lastModifiedBy>이효림</cp:lastModifiedBy>
  <cp:revision>30</cp:revision>
  <dcterms:created xsi:type="dcterms:W3CDTF">2024-09-10T06:13:49Z</dcterms:created>
  <dcterms:modified xsi:type="dcterms:W3CDTF">2024-09-11T05:02:13Z</dcterms:modified>
</cp:coreProperties>
</file>

<file path=docProps/thumbnail.jpeg>
</file>